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media/image2.svg" ContentType="image/svg+xml"/>
  <Override PartName="/ppt/media/image4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  <p:sldId id="257" r:id="rId4"/>
  </p:sldIdLst>
  <p:sldSz cx="10693400" cy="7556500"/>
  <p:notesSz cx="6858000" cy="9144000"/>
  <p:embeddedFontLst>
    <p:embeddedFont>
      <p:font typeface="Josefin Sans Bold" panose="00000800000000000000"/>
      <p:bold r:id="rId8"/>
      <p:boldItalic r:id="rId9"/>
    </p:embeddedFont>
    <p:embeddedFont>
      <p:font typeface="Cinzel Bold" panose="00000800000000000000"/>
      <p:bold r:id="rId10"/>
    </p:embeddedFont>
    <p:embeddedFont>
      <p:font typeface="Segoe UI Black" panose="020B0A02040204020203" charset="0"/>
      <p:bold r:id="rId11"/>
    </p:embeddedFont>
    <p:embeddedFont>
      <p:font typeface="Calibri" panose="020F050202020403020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1358" y="67"/>
      </p:cViewPr>
      <p:guideLst>
        <p:guide orient="horz" pos="2159"/>
        <p:guide pos="28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2.fntdata"/><Relationship Id="rId8" Type="http://schemas.openxmlformats.org/officeDocument/2006/relationships/font" Target="fonts/font1.fntdata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font" Target="fonts/font8.fntdata"/><Relationship Id="rId14" Type="http://schemas.openxmlformats.org/officeDocument/2006/relationships/font" Target="fonts/font7.fntdata"/><Relationship Id="rId13" Type="http://schemas.openxmlformats.org/officeDocument/2006/relationships/font" Target="fonts/font6.fntdata"/><Relationship Id="rId12" Type="http://schemas.openxmlformats.org/officeDocument/2006/relationships/font" Target="fonts/font5.fntdata"/><Relationship Id="rId11" Type="http://schemas.openxmlformats.org/officeDocument/2006/relationships/font" Target="fonts/font4.fntdata"/><Relationship Id="rId10" Type="http://schemas.openxmlformats.org/officeDocument/2006/relationships/font" Target="fonts/font3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B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2700000">
            <a:off x="-1879617" y="4878056"/>
            <a:ext cx="3603725" cy="3651238"/>
            <a:chOff x="0" y="0"/>
            <a:chExt cx="1291494" cy="130852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30AEFF"/>
              </a:solidFill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5" name="Group 5"/>
          <p:cNvGrpSpPr/>
          <p:nvPr/>
        </p:nvGrpSpPr>
        <p:grpSpPr>
          <a:xfrm rot="-2700000">
            <a:off x="685400" y="5811813"/>
            <a:ext cx="3603725" cy="3651238"/>
            <a:chOff x="0" y="0"/>
            <a:chExt cx="1291494" cy="130852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FFBD59"/>
              </a:solidFill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id="8" name="Freeform 8"/>
          <p:cNvSpPr/>
          <p:nvPr/>
        </p:nvSpPr>
        <p:spPr>
          <a:xfrm rot="-2700000">
            <a:off x="975262" y="6048000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2700000">
            <a:off x="-1512000" y="5191675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10" name="Group 10"/>
          <p:cNvGrpSpPr/>
          <p:nvPr/>
        </p:nvGrpSpPr>
        <p:grpSpPr>
          <a:xfrm rot="-2700000">
            <a:off x="8890137" y="-1025756"/>
            <a:ext cx="3603725" cy="3651238"/>
            <a:chOff x="0" y="0"/>
            <a:chExt cx="1291494" cy="130852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30AEFF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3" name="Group 13"/>
          <p:cNvGrpSpPr/>
          <p:nvPr/>
        </p:nvGrpSpPr>
        <p:grpSpPr>
          <a:xfrm rot="-2700000">
            <a:off x="6409916" y="-1897619"/>
            <a:ext cx="3603725" cy="3651238"/>
            <a:chOff x="0" y="0"/>
            <a:chExt cx="1291494" cy="130852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FFBD59"/>
              </a:solidFill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id="16" name="Freeform 16"/>
          <p:cNvSpPr/>
          <p:nvPr/>
        </p:nvSpPr>
        <p:spPr>
          <a:xfrm rot="-2700000">
            <a:off x="6699778" y="-1512000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 rot="-2700000">
            <a:off x="9180000" y="-640137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18" name="Group 18"/>
          <p:cNvGrpSpPr/>
          <p:nvPr/>
        </p:nvGrpSpPr>
        <p:grpSpPr>
          <a:xfrm>
            <a:off x="351166" y="269451"/>
            <a:ext cx="10001098" cy="6959144"/>
            <a:chOff x="0" y="-28575"/>
            <a:chExt cx="3584168" cy="24940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3584168" cy="2465425"/>
            </a:xfrm>
            <a:custGeom>
              <a:avLst/>
              <a:gdLst/>
              <a:ahLst/>
              <a:cxnLst/>
              <a:rect l="l" t="t" r="r" b="b"/>
              <a:pathLst>
                <a:path w="3584168" h="2465425">
                  <a:moveTo>
                    <a:pt x="32512" y="0"/>
                  </a:moveTo>
                  <a:lnTo>
                    <a:pt x="3551655" y="0"/>
                  </a:lnTo>
                  <a:cubicBezTo>
                    <a:pt x="3560278" y="0"/>
                    <a:pt x="3568548" y="3425"/>
                    <a:pt x="3574645" y="9523"/>
                  </a:cubicBezTo>
                  <a:cubicBezTo>
                    <a:pt x="3580742" y="15620"/>
                    <a:pt x="3584168" y="23890"/>
                    <a:pt x="3584168" y="32512"/>
                  </a:cubicBezTo>
                  <a:lnTo>
                    <a:pt x="3584168" y="2432913"/>
                  </a:lnTo>
                  <a:cubicBezTo>
                    <a:pt x="3584168" y="2441536"/>
                    <a:pt x="3580742" y="2449805"/>
                    <a:pt x="3574645" y="2455903"/>
                  </a:cubicBezTo>
                  <a:cubicBezTo>
                    <a:pt x="3568548" y="2462000"/>
                    <a:pt x="3560278" y="2465425"/>
                    <a:pt x="3551655" y="2465425"/>
                  </a:cubicBezTo>
                  <a:lnTo>
                    <a:pt x="32512" y="2465425"/>
                  </a:lnTo>
                  <a:cubicBezTo>
                    <a:pt x="23890" y="2465425"/>
                    <a:pt x="15620" y="2462000"/>
                    <a:pt x="9523" y="2455903"/>
                  </a:cubicBezTo>
                  <a:cubicBezTo>
                    <a:pt x="3425" y="2449805"/>
                    <a:pt x="0" y="2441536"/>
                    <a:pt x="0" y="2432913"/>
                  </a:cubicBezTo>
                  <a:lnTo>
                    <a:pt x="0" y="32512"/>
                  </a:lnTo>
                  <a:cubicBezTo>
                    <a:pt x="0" y="23890"/>
                    <a:pt x="3425" y="15620"/>
                    <a:pt x="9523" y="9523"/>
                  </a:cubicBezTo>
                  <a:cubicBezTo>
                    <a:pt x="15620" y="3425"/>
                    <a:pt x="23890" y="0"/>
                    <a:pt x="32512" y="0"/>
                  </a:cubicBezTo>
                  <a:close/>
                </a:path>
              </a:pathLst>
            </a:custGeom>
            <a:solidFill>
              <a:srgbClr val="FFFFFF">
                <a:alpha val="89804"/>
              </a:srgbClr>
            </a:solidFill>
            <a:ln w="95250">
              <a:solidFill>
                <a:srgbClr val="004B88">
                  <a:alpha val="89804"/>
                </a:srgbClr>
              </a:solidFill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1308100" y="2844800"/>
            <a:ext cx="8112760" cy="241109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</a:rPr>
              <a:t>We are congratulating you for the successfully published your </a:t>
            </a:r>
            <a:endParaRPr lang="en-US" sz="16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  <a:sym typeface="+mn-ea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Josefin Sans Bold" panose="00000800000000000000"/>
                <a:sym typeface="+mn-ea"/>
              </a:rPr>
              <a:t>THEME:  </a:t>
            </a: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  <a:sym typeface="+mn-ea"/>
              </a:rPr>
              <a:t>“</a:t>
            </a:r>
            <a:r>
              <a:rPr lang="en-US" sz="1600" dirty="0">
                <a:solidFill>
                  <a:schemeClr val="accent6"/>
                </a:solidFill>
                <a:latin typeface="Josefin Sans Bold" panose="00000800000000000000"/>
                <a:sym typeface="+mn-ea"/>
              </a:rPr>
              <a:t>ISSUES OF TEACHER SKILLS IN THE DEVELOPMENT OF PEDAGOGICAL IDEAS</a:t>
            </a: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  <a:sym typeface="+mn-ea"/>
              </a:rPr>
              <a:t>”</a:t>
            </a:r>
            <a:endParaRPr lang="en-US" sz="16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</a:rPr>
              <a:t>research submission titled</a:t>
            </a:r>
            <a:endParaRPr lang="en-US" sz="16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</a:rPr>
              <a:t> in Journal  </a:t>
            </a:r>
            <a:r>
              <a:rPr lang="en-US" sz="16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Josefin Sans Bold" panose="00000800000000000000"/>
              </a:rPr>
              <a:t>“Ethiopian International Journal of Multidisciplinary Research” </a:t>
            </a:r>
            <a:endParaRPr lang="en-US" sz="1600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endParaRPr lang="en-US" sz="20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2000" dirty="0">
                <a:solidFill>
                  <a:srgbClr val="004B88"/>
                </a:solidFill>
                <a:latin typeface="Josefin Sans Bold" panose="00000800000000000000"/>
              </a:rPr>
              <a:t> Volume 10, Issue 09 .</a:t>
            </a:r>
            <a:endParaRPr lang="en-US" sz="20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2000" dirty="0">
                <a:solidFill>
                  <a:srgbClr val="004B88"/>
                </a:solidFill>
                <a:latin typeface="Josefin Sans Bold" panose="00000800000000000000"/>
              </a:rPr>
              <a:t>SJIF 2019: 4.702 2020: 4.737 2021: 5.071 2022: 4.919 2023: 6.980</a:t>
            </a:r>
            <a:endParaRPr lang="en-US" sz="2000" dirty="0">
              <a:solidFill>
                <a:srgbClr val="004B88"/>
              </a:solidFill>
              <a:latin typeface="Josefin Sans Bold" panose="00000800000000000000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1047115" y="559435"/>
            <a:ext cx="8604885" cy="11474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50"/>
              </a:lnSpc>
            </a:pPr>
            <a:r>
              <a:rPr lang="en-US" sz="6395">
                <a:solidFill>
                  <a:srgbClr val="004B88"/>
                </a:solidFill>
                <a:latin typeface="Cinzel Bold" panose="00000800000000000000"/>
              </a:rPr>
              <a:t>CERTIFICATE</a:t>
            </a:r>
            <a:endParaRPr lang="en-US" sz="6395">
              <a:solidFill>
                <a:srgbClr val="004B88"/>
              </a:solidFill>
              <a:latin typeface="Cinzel Bold" panose="00000800000000000000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835131" y="6784950"/>
            <a:ext cx="7021739" cy="229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75"/>
              </a:lnSpc>
            </a:pPr>
            <a:r>
              <a:rPr lang="en-US" sz="1420">
                <a:solidFill>
                  <a:srgbClr val="30AEFF"/>
                </a:solidFill>
                <a:latin typeface="Josefin Sans Bold" panose="00000800000000000000"/>
              </a:rPr>
              <a:t>ETHIOPIAN INTERNATIONAL JOURNAL  OF MULTIDISCIPLINARY RESEARCH</a:t>
            </a:r>
            <a:endParaRPr lang="en-US" sz="1420">
              <a:solidFill>
                <a:srgbClr val="30AEFF"/>
              </a:solidFill>
              <a:latin typeface="Josefin Sans Bold" panose="00000800000000000000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3594145" y="1339637"/>
            <a:ext cx="3816751" cy="572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80"/>
              </a:lnSpc>
            </a:pPr>
            <a:r>
              <a:rPr lang="en-US" sz="2800" dirty="0">
                <a:solidFill>
                  <a:srgbClr val="FFBD59"/>
                </a:solidFill>
                <a:latin typeface="Josefin Sans Bold" panose="00000800000000000000"/>
              </a:rPr>
              <a:t>of achievement</a:t>
            </a:r>
            <a:endParaRPr lang="en-US" sz="2800" dirty="0">
              <a:solidFill>
                <a:srgbClr val="FFBD59"/>
              </a:solidFill>
              <a:latin typeface="Josefin Sans Bold" panose="00000800000000000000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1536700" y="1644650"/>
            <a:ext cx="8204835" cy="5727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35"/>
              </a:lnSpc>
            </a:pPr>
            <a:endParaRPr lang="en-US" sz="1400" dirty="0">
              <a:solidFill>
                <a:srgbClr val="30AEFF"/>
              </a:solidFill>
              <a:latin typeface="Josefin Sans Bold" panose="00000800000000000000"/>
            </a:endParaRPr>
          </a:p>
          <a:p>
            <a:pPr>
              <a:lnSpc>
                <a:spcPts val="2235"/>
              </a:lnSpc>
            </a:pPr>
            <a:r>
              <a:rPr lang="en-US" sz="1400" dirty="0">
                <a:solidFill>
                  <a:srgbClr val="30AEFF"/>
                </a:solidFill>
                <a:latin typeface="Josefin Sans Bold" panose="00000800000000000000"/>
              </a:rPr>
              <a:t>THIS CERTIFICATE IS PROUDLY PRESENTED FOR HONORABLE ACHIEVEMENT TO</a:t>
            </a:r>
            <a:endParaRPr lang="en-US" sz="1400" dirty="0">
              <a:solidFill>
                <a:srgbClr val="30AEFF"/>
              </a:solidFill>
              <a:latin typeface="Josefin Sans Bold" panose="00000800000000000000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1268730" y="1783080"/>
            <a:ext cx="7886700" cy="977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25"/>
              </a:lnSpc>
            </a:pPr>
            <a:r>
              <a:rPr lang="en-US" sz="3200" dirty="0">
                <a:solidFill>
                  <a:schemeClr val="accent2"/>
                </a:solidFill>
                <a:latin typeface="Segoe UI Black" panose="020B0A02040204020203" charset="0"/>
                <a:cs typeface="Segoe UI Black" panose="020B0A02040204020203" charset="0"/>
              </a:rPr>
              <a:t>Qipchaqova Yorqinoy Hamidjanovna</a:t>
            </a:r>
            <a:endParaRPr lang="en-US" sz="3200" dirty="0">
              <a:solidFill>
                <a:schemeClr val="accent2"/>
              </a:solidFill>
              <a:latin typeface="Segoe UI Black" panose="020B0A02040204020203" charset="0"/>
              <a:cs typeface="Segoe UI Black" panose="020B0A02040204020203" charset="0"/>
            </a:endParaRPr>
          </a:p>
        </p:txBody>
      </p:sp>
      <p:sp>
        <p:nvSpPr>
          <p:cNvPr id="32" name="AutoShape 32"/>
          <p:cNvSpPr/>
          <p:nvPr/>
        </p:nvSpPr>
        <p:spPr>
          <a:xfrm>
            <a:off x="2796272" y="6107865"/>
            <a:ext cx="1722558" cy="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>
            <a:off x="6073488" y="6079290"/>
            <a:ext cx="1722558" cy="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4" name="TextBox 34"/>
          <p:cNvSpPr txBox="1"/>
          <p:nvPr/>
        </p:nvSpPr>
        <p:spPr>
          <a:xfrm>
            <a:off x="3414087" y="6188827"/>
            <a:ext cx="486928" cy="248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45"/>
              </a:lnSpc>
            </a:pPr>
            <a:r>
              <a:rPr lang="en-US" sz="1390" dirty="0">
                <a:solidFill>
                  <a:srgbClr val="FFBD59"/>
                </a:solidFill>
                <a:latin typeface="Josefin Sans Bold" panose="00000800000000000000"/>
              </a:rPr>
              <a:t>DATA</a:t>
            </a:r>
            <a:endParaRPr lang="en-US" sz="1390" dirty="0">
              <a:solidFill>
                <a:srgbClr val="FFBD59"/>
              </a:solidFill>
              <a:latin typeface="Josefin Sans Bold" panose="00000800000000000000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6218128" y="6160252"/>
            <a:ext cx="1642348" cy="248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45"/>
              </a:lnSpc>
            </a:pPr>
            <a:r>
              <a:rPr lang="en-US" sz="1390">
                <a:solidFill>
                  <a:srgbClr val="FFBD59"/>
                </a:solidFill>
                <a:latin typeface="Josefin Sans Bold" panose="00000800000000000000"/>
              </a:rPr>
              <a:t>JOURNAL HEAD</a:t>
            </a:r>
            <a:endParaRPr lang="en-US" sz="1390">
              <a:solidFill>
                <a:srgbClr val="FFBD59"/>
              </a:solidFill>
              <a:latin typeface="Josefin Sans Bold" panose="00000800000000000000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299" y="5472088"/>
            <a:ext cx="1209001" cy="120176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615" y="5722626"/>
            <a:ext cx="2337919" cy="570224"/>
          </a:xfrm>
          <a:prstGeom prst="rect">
            <a:avLst/>
          </a:prstGeom>
        </p:spPr>
      </p:pic>
      <p:sp>
        <p:nvSpPr>
          <p:cNvPr id="40" name="TextBox 34"/>
          <p:cNvSpPr txBox="1"/>
          <p:nvPr/>
        </p:nvSpPr>
        <p:spPr>
          <a:xfrm>
            <a:off x="2951474" y="5835650"/>
            <a:ext cx="1401711" cy="248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45"/>
              </a:lnSpc>
            </a:pPr>
            <a:r>
              <a:rPr lang="en-US" sz="1600" dirty="0">
                <a:solidFill>
                  <a:srgbClr val="00B0F0"/>
                </a:solidFill>
                <a:latin typeface="Josefin Sans Bold" panose="00000800000000000000"/>
              </a:rPr>
              <a:t>2</a:t>
            </a:r>
            <a:r>
              <a:rPr lang="ru-RU" altLang="en-US" sz="1600" dirty="0">
                <a:solidFill>
                  <a:srgbClr val="00B0F0"/>
                </a:solidFill>
                <a:latin typeface="Josefin Sans Bold" panose="00000800000000000000"/>
              </a:rPr>
              <a:t>7</a:t>
            </a:r>
            <a:r>
              <a:rPr lang="en-US" sz="1600" dirty="0">
                <a:solidFill>
                  <a:srgbClr val="00B0F0"/>
                </a:solidFill>
                <a:latin typeface="Josefin Sans Bold" panose="00000800000000000000"/>
              </a:rPr>
              <a:t>.09.2023</a:t>
            </a:r>
            <a:endParaRPr lang="en-US" sz="1600" dirty="0">
              <a:solidFill>
                <a:srgbClr val="00B0F0"/>
              </a:solidFill>
              <a:latin typeface="Josefin Sans Bold" panose="0000080000000000000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B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2700000">
            <a:off x="-1879617" y="4878056"/>
            <a:ext cx="3603725" cy="3651238"/>
            <a:chOff x="0" y="0"/>
            <a:chExt cx="1291494" cy="130852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30AEFF"/>
              </a:solidFill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5" name="Group 5"/>
          <p:cNvGrpSpPr/>
          <p:nvPr/>
        </p:nvGrpSpPr>
        <p:grpSpPr>
          <a:xfrm rot="-2700000">
            <a:off x="685400" y="5811813"/>
            <a:ext cx="3603725" cy="3651238"/>
            <a:chOff x="0" y="0"/>
            <a:chExt cx="1291494" cy="130852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FFBD59"/>
              </a:solidFill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id="8" name="Freeform 8"/>
          <p:cNvSpPr/>
          <p:nvPr/>
        </p:nvSpPr>
        <p:spPr>
          <a:xfrm rot="-2700000">
            <a:off x="975262" y="6048000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rot="-2700000">
            <a:off x="-1512000" y="5191675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10" name="Group 10"/>
          <p:cNvGrpSpPr/>
          <p:nvPr/>
        </p:nvGrpSpPr>
        <p:grpSpPr>
          <a:xfrm rot="-2700000">
            <a:off x="8890137" y="-1025756"/>
            <a:ext cx="3603725" cy="3651238"/>
            <a:chOff x="0" y="0"/>
            <a:chExt cx="1291494" cy="130852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30AEFF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id="13" name="Group 13"/>
          <p:cNvGrpSpPr/>
          <p:nvPr/>
        </p:nvGrpSpPr>
        <p:grpSpPr>
          <a:xfrm rot="-2700000">
            <a:off x="6409916" y="-1897619"/>
            <a:ext cx="3603725" cy="3651238"/>
            <a:chOff x="0" y="0"/>
            <a:chExt cx="1291494" cy="130852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291494" cy="1308521"/>
            </a:xfrm>
            <a:custGeom>
              <a:avLst/>
              <a:gdLst/>
              <a:ahLst/>
              <a:cxnLst/>
              <a:rect l="l" t="t" r="r" b="b"/>
              <a:pathLst>
                <a:path w="1291494" h="1308521">
                  <a:moveTo>
                    <a:pt x="139640" y="0"/>
                  </a:moveTo>
                  <a:lnTo>
                    <a:pt x="1151853" y="0"/>
                  </a:lnTo>
                  <a:cubicBezTo>
                    <a:pt x="1188888" y="0"/>
                    <a:pt x="1224406" y="14712"/>
                    <a:pt x="1250594" y="40900"/>
                  </a:cubicBezTo>
                  <a:cubicBezTo>
                    <a:pt x="1276782" y="67087"/>
                    <a:pt x="1291494" y="102605"/>
                    <a:pt x="1291494" y="139640"/>
                  </a:cubicBezTo>
                  <a:lnTo>
                    <a:pt x="1291494" y="1168881"/>
                  </a:lnTo>
                  <a:cubicBezTo>
                    <a:pt x="1291494" y="1205916"/>
                    <a:pt x="1276782" y="1241434"/>
                    <a:pt x="1250594" y="1267622"/>
                  </a:cubicBezTo>
                  <a:cubicBezTo>
                    <a:pt x="1224406" y="1293809"/>
                    <a:pt x="1188888" y="1308521"/>
                    <a:pt x="1151853" y="1308521"/>
                  </a:cubicBezTo>
                  <a:lnTo>
                    <a:pt x="139640" y="1308521"/>
                  </a:lnTo>
                  <a:cubicBezTo>
                    <a:pt x="102605" y="1308521"/>
                    <a:pt x="67087" y="1293809"/>
                    <a:pt x="40900" y="1267622"/>
                  </a:cubicBezTo>
                  <a:cubicBezTo>
                    <a:pt x="14712" y="1241434"/>
                    <a:pt x="0" y="1205916"/>
                    <a:pt x="0" y="1168881"/>
                  </a:cubicBezTo>
                  <a:lnTo>
                    <a:pt x="0" y="139640"/>
                  </a:lnTo>
                  <a:cubicBezTo>
                    <a:pt x="0" y="102605"/>
                    <a:pt x="14712" y="67087"/>
                    <a:pt x="40900" y="40900"/>
                  </a:cubicBezTo>
                  <a:cubicBezTo>
                    <a:pt x="67087" y="14712"/>
                    <a:pt x="102605" y="0"/>
                    <a:pt x="139640" y="0"/>
                  </a:cubicBezTo>
                  <a:close/>
                </a:path>
              </a:pathLst>
            </a:custGeom>
            <a:solidFill>
              <a:srgbClr val="004B88"/>
            </a:solidFill>
            <a:ln w="95250">
              <a:solidFill>
                <a:srgbClr val="FFBD59"/>
              </a:solidFill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id="16" name="Freeform 16"/>
          <p:cNvSpPr/>
          <p:nvPr/>
        </p:nvSpPr>
        <p:spPr>
          <a:xfrm rot="-2700000">
            <a:off x="6699778" y="-1512000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 rot="-2700000">
            <a:off x="9180000" y="-640137"/>
            <a:ext cx="3024000" cy="3024000"/>
          </a:xfrm>
          <a:custGeom>
            <a:avLst/>
            <a:gdLst/>
            <a:ahLst/>
            <a:cxnLst/>
            <a:rect l="l" t="t" r="r" b="b"/>
            <a:pathLst>
              <a:path w="3024000" h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18" name="Group 18"/>
          <p:cNvGrpSpPr/>
          <p:nvPr/>
        </p:nvGrpSpPr>
        <p:grpSpPr>
          <a:xfrm>
            <a:off x="351166" y="269451"/>
            <a:ext cx="10001098" cy="6959144"/>
            <a:chOff x="0" y="-28575"/>
            <a:chExt cx="3584168" cy="24940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3584168" cy="2465425"/>
            </a:xfrm>
            <a:custGeom>
              <a:avLst/>
              <a:gdLst/>
              <a:ahLst/>
              <a:cxnLst/>
              <a:rect l="l" t="t" r="r" b="b"/>
              <a:pathLst>
                <a:path w="3584168" h="2465425">
                  <a:moveTo>
                    <a:pt x="32512" y="0"/>
                  </a:moveTo>
                  <a:lnTo>
                    <a:pt x="3551655" y="0"/>
                  </a:lnTo>
                  <a:cubicBezTo>
                    <a:pt x="3560278" y="0"/>
                    <a:pt x="3568548" y="3425"/>
                    <a:pt x="3574645" y="9523"/>
                  </a:cubicBezTo>
                  <a:cubicBezTo>
                    <a:pt x="3580742" y="15620"/>
                    <a:pt x="3584168" y="23890"/>
                    <a:pt x="3584168" y="32512"/>
                  </a:cubicBezTo>
                  <a:lnTo>
                    <a:pt x="3584168" y="2432913"/>
                  </a:lnTo>
                  <a:cubicBezTo>
                    <a:pt x="3584168" y="2441536"/>
                    <a:pt x="3580742" y="2449805"/>
                    <a:pt x="3574645" y="2455903"/>
                  </a:cubicBezTo>
                  <a:cubicBezTo>
                    <a:pt x="3568548" y="2462000"/>
                    <a:pt x="3560278" y="2465425"/>
                    <a:pt x="3551655" y="2465425"/>
                  </a:cubicBezTo>
                  <a:lnTo>
                    <a:pt x="32512" y="2465425"/>
                  </a:lnTo>
                  <a:cubicBezTo>
                    <a:pt x="23890" y="2465425"/>
                    <a:pt x="15620" y="2462000"/>
                    <a:pt x="9523" y="2455903"/>
                  </a:cubicBezTo>
                  <a:cubicBezTo>
                    <a:pt x="3425" y="2449805"/>
                    <a:pt x="0" y="2441536"/>
                    <a:pt x="0" y="2432913"/>
                  </a:cubicBezTo>
                  <a:lnTo>
                    <a:pt x="0" y="32512"/>
                  </a:lnTo>
                  <a:cubicBezTo>
                    <a:pt x="0" y="23890"/>
                    <a:pt x="3425" y="15620"/>
                    <a:pt x="9523" y="9523"/>
                  </a:cubicBezTo>
                  <a:cubicBezTo>
                    <a:pt x="15620" y="3425"/>
                    <a:pt x="23890" y="0"/>
                    <a:pt x="32512" y="0"/>
                  </a:cubicBezTo>
                  <a:close/>
                </a:path>
              </a:pathLst>
            </a:custGeom>
            <a:solidFill>
              <a:srgbClr val="FFFFFF">
                <a:alpha val="89804"/>
              </a:srgbClr>
            </a:solidFill>
            <a:ln w="95250">
              <a:solidFill>
                <a:srgbClr val="004B88">
                  <a:alpha val="89804"/>
                </a:srgbClr>
              </a:solidFill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1308100" y="2844800"/>
            <a:ext cx="8112760" cy="241109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</a:rPr>
              <a:t>We are congratulating you for the successfully published your </a:t>
            </a:r>
            <a:endParaRPr lang="en-US" sz="16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  <a:sym typeface="+mn-ea"/>
              </a:rPr>
              <a:t> </a:t>
            </a:r>
            <a:r>
              <a:rPr lang="en-US" sz="1600" dirty="0">
                <a:solidFill>
                  <a:srgbClr val="00B0F0"/>
                </a:solidFill>
                <a:latin typeface="Josefin Sans Bold" panose="00000800000000000000"/>
                <a:sym typeface="+mn-ea"/>
              </a:rPr>
              <a:t>THEME:  </a:t>
            </a: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  <a:sym typeface="+mn-ea"/>
              </a:rPr>
              <a:t>“</a:t>
            </a:r>
            <a:r>
              <a:rPr lang="en-US" sz="1600" dirty="0">
                <a:solidFill>
                  <a:schemeClr val="accent6"/>
                </a:solidFill>
                <a:latin typeface="Josefin Sans Bold" panose="00000800000000000000"/>
                <a:sym typeface="+mn-ea"/>
              </a:rPr>
              <a:t>ISSUES OF TEACHER SKILLS IN THE DEVELOPMENT OF PEDAGOGICAL IDEAS</a:t>
            </a: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  <a:sym typeface="+mn-ea"/>
              </a:rPr>
              <a:t>”</a:t>
            </a:r>
            <a:endParaRPr lang="en-US" sz="16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</a:rPr>
              <a:t>research submission titled</a:t>
            </a:r>
            <a:endParaRPr lang="en-US" sz="16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1600" dirty="0">
                <a:solidFill>
                  <a:srgbClr val="004B88"/>
                </a:solidFill>
                <a:latin typeface="Josefin Sans Bold" panose="00000800000000000000"/>
              </a:rPr>
              <a:t> in Journal  </a:t>
            </a:r>
            <a:r>
              <a:rPr lang="en-US" sz="1600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Josefin Sans Bold" panose="00000800000000000000"/>
              </a:rPr>
              <a:t>“Ethiopian International Journal of Multidisciplinary Research” </a:t>
            </a:r>
            <a:endParaRPr lang="en-US" sz="1600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endParaRPr lang="en-US" sz="20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2000" dirty="0">
                <a:solidFill>
                  <a:srgbClr val="004B88"/>
                </a:solidFill>
                <a:latin typeface="Josefin Sans Bold" panose="00000800000000000000"/>
              </a:rPr>
              <a:t> Volume 10, Issue 09 .</a:t>
            </a:r>
            <a:endParaRPr lang="en-US" sz="2000" dirty="0">
              <a:solidFill>
                <a:srgbClr val="004B88"/>
              </a:solidFill>
              <a:latin typeface="Josefin Sans Bold" panose="00000800000000000000"/>
            </a:endParaRPr>
          </a:p>
          <a:p>
            <a:pPr algn="ctr">
              <a:lnSpc>
                <a:spcPts val="2090"/>
              </a:lnSpc>
            </a:pPr>
            <a:r>
              <a:rPr lang="en-US" sz="2000" dirty="0">
                <a:solidFill>
                  <a:srgbClr val="004B88"/>
                </a:solidFill>
                <a:latin typeface="Josefin Sans Bold" panose="00000800000000000000"/>
              </a:rPr>
              <a:t>SJIF 2019: 4.702 2020: 4.737 2021: 5.071 2022: 4.919 2023: 6.980</a:t>
            </a:r>
            <a:endParaRPr lang="en-US" sz="2000" dirty="0">
              <a:solidFill>
                <a:srgbClr val="004B88"/>
              </a:solidFill>
              <a:latin typeface="Josefin Sans Bold" panose="00000800000000000000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1047115" y="559435"/>
            <a:ext cx="8604885" cy="11474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50"/>
              </a:lnSpc>
            </a:pPr>
            <a:r>
              <a:rPr lang="en-US" sz="6395">
                <a:solidFill>
                  <a:srgbClr val="004B88"/>
                </a:solidFill>
                <a:latin typeface="Cinzel Bold" panose="00000800000000000000"/>
              </a:rPr>
              <a:t>CERTIFICATE</a:t>
            </a:r>
            <a:endParaRPr lang="en-US" sz="6395">
              <a:solidFill>
                <a:srgbClr val="004B88"/>
              </a:solidFill>
              <a:latin typeface="Cinzel Bold" panose="00000800000000000000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835131" y="6784950"/>
            <a:ext cx="7021739" cy="2290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75"/>
              </a:lnSpc>
            </a:pPr>
            <a:r>
              <a:rPr lang="en-US" sz="1420">
                <a:solidFill>
                  <a:srgbClr val="30AEFF"/>
                </a:solidFill>
                <a:latin typeface="Josefin Sans Bold" panose="00000800000000000000"/>
              </a:rPr>
              <a:t>ETHIOPIAN INTERNATIONAL JOURNAL  OF MULTIDISCIPLINARY RESEARCH</a:t>
            </a:r>
            <a:endParaRPr lang="en-US" sz="1420">
              <a:solidFill>
                <a:srgbClr val="30AEFF"/>
              </a:solidFill>
              <a:latin typeface="Josefin Sans Bold" panose="00000800000000000000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3594145" y="1339637"/>
            <a:ext cx="3816751" cy="572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80"/>
              </a:lnSpc>
            </a:pPr>
            <a:r>
              <a:rPr lang="en-US" sz="2800" dirty="0">
                <a:solidFill>
                  <a:srgbClr val="FFBD59"/>
                </a:solidFill>
                <a:latin typeface="Josefin Sans Bold" panose="00000800000000000000"/>
              </a:rPr>
              <a:t>of achievement</a:t>
            </a:r>
            <a:endParaRPr lang="en-US" sz="2800" dirty="0">
              <a:solidFill>
                <a:srgbClr val="FFBD59"/>
              </a:solidFill>
              <a:latin typeface="Josefin Sans Bold" panose="00000800000000000000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1536700" y="1644650"/>
            <a:ext cx="8204835" cy="5727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35"/>
              </a:lnSpc>
            </a:pPr>
            <a:endParaRPr lang="en-US" sz="1400" dirty="0">
              <a:solidFill>
                <a:srgbClr val="30AEFF"/>
              </a:solidFill>
              <a:latin typeface="Josefin Sans Bold" panose="00000800000000000000"/>
            </a:endParaRPr>
          </a:p>
          <a:p>
            <a:pPr>
              <a:lnSpc>
                <a:spcPts val="2235"/>
              </a:lnSpc>
            </a:pPr>
            <a:r>
              <a:rPr lang="en-US" sz="1400" dirty="0">
                <a:solidFill>
                  <a:srgbClr val="30AEFF"/>
                </a:solidFill>
                <a:latin typeface="Josefin Sans Bold" panose="00000800000000000000"/>
              </a:rPr>
              <a:t>THIS CERTIFICATE IS PROUDLY PRESENTED FOR HONORABLE ACHIEVEMENT TO</a:t>
            </a:r>
            <a:endParaRPr lang="en-US" sz="1400" dirty="0">
              <a:solidFill>
                <a:srgbClr val="30AEFF"/>
              </a:solidFill>
              <a:latin typeface="Josefin Sans Bold" panose="00000800000000000000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1268730" y="1783080"/>
            <a:ext cx="7886700" cy="977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25"/>
              </a:lnSpc>
            </a:pPr>
            <a:r>
              <a:rPr lang="en-US" sz="3200" dirty="0">
                <a:solidFill>
                  <a:schemeClr val="accent2"/>
                </a:solidFill>
                <a:latin typeface="Segoe UI Black" panose="020B0A02040204020203" charset="0"/>
                <a:cs typeface="Segoe UI Black" panose="020B0A02040204020203" charset="0"/>
              </a:rPr>
              <a:t>Ergasheva Maftuna Davlatjon qizi</a:t>
            </a:r>
            <a:endParaRPr lang="en-US" sz="3200" dirty="0">
              <a:solidFill>
                <a:schemeClr val="accent2"/>
              </a:solidFill>
              <a:latin typeface="Segoe UI Black" panose="020B0A02040204020203" charset="0"/>
              <a:cs typeface="Segoe UI Black" panose="020B0A02040204020203" charset="0"/>
            </a:endParaRPr>
          </a:p>
        </p:txBody>
      </p:sp>
      <p:sp>
        <p:nvSpPr>
          <p:cNvPr id="32" name="AutoShape 32"/>
          <p:cNvSpPr/>
          <p:nvPr/>
        </p:nvSpPr>
        <p:spPr>
          <a:xfrm>
            <a:off x="2796272" y="6107865"/>
            <a:ext cx="1722558" cy="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>
            <a:off x="6073488" y="6079290"/>
            <a:ext cx="1722558" cy="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4" name="TextBox 34"/>
          <p:cNvSpPr txBox="1"/>
          <p:nvPr/>
        </p:nvSpPr>
        <p:spPr>
          <a:xfrm>
            <a:off x="3414087" y="6188827"/>
            <a:ext cx="486928" cy="248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45"/>
              </a:lnSpc>
            </a:pPr>
            <a:r>
              <a:rPr lang="en-US" sz="1390" dirty="0">
                <a:solidFill>
                  <a:srgbClr val="FFBD59"/>
                </a:solidFill>
                <a:latin typeface="Josefin Sans Bold" panose="00000800000000000000"/>
              </a:rPr>
              <a:t>DATA</a:t>
            </a:r>
            <a:endParaRPr lang="en-US" sz="1390" dirty="0">
              <a:solidFill>
                <a:srgbClr val="FFBD59"/>
              </a:solidFill>
              <a:latin typeface="Josefin Sans Bold" panose="00000800000000000000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6218128" y="6160252"/>
            <a:ext cx="1642348" cy="248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45"/>
              </a:lnSpc>
            </a:pPr>
            <a:r>
              <a:rPr lang="en-US" sz="1390">
                <a:solidFill>
                  <a:srgbClr val="FFBD59"/>
                </a:solidFill>
                <a:latin typeface="Josefin Sans Bold" panose="00000800000000000000"/>
              </a:rPr>
              <a:t>JOURNAL HEAD</a:t>
            </a:r>
            <a:endParaRPr lang="en-US" sz="1390">
              <a:solidFill>
                <a:srgbClr val="FFBD59"/>
              </a:solidFill>
              <a:latin typeface="Josefin Sans Bold" panose="00000800000000000000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299" y="5472088"/>
            <a:ext cx="1209001" cy="120176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615" y="5722626"/>
            <a:ext cx="2337919" cy="570224"/>
          </a:xfrm>
          <a:prstGeom prst="rect">
            <a:avLst/>
          </a:prstGeom>
        </p:spPr>
      </p:pic>
      <p:sp>
        <p:nvSpPr>
          <p:cNvPr id="40" name="TextBox 34"/>
          <p:cNvSpPr txBox="1"/>
          <p:nvPr/>
        </p:nvSpPr>
        <p:spPr>
          <a:xfrm>
            <a:off x="2951474" y="5835650"/>
            <a:ext cx="1401711" cy="248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45"/>
              </a:lnSpc>
            </a:pPr>
            <a:r>
              <a:rPr lang="en-US" sz="1600" dirty="0">
                <a:solidFill>
                  <a:srgbClr val="00B0F0"/>
                </a:solidFill>
                <a:latin typeface="Josefin Sans Bold" panose="00000800000000000000"/>
              </a:rPr>
              <a:t>2</a:t>
            </a:r>
            <a:r>
              <a:rPr lang="ru-RU" altLang="en-US" sz="1600" dirty="0">
                <a:solidFill>
                  <a:srgbClr val="00B0F0"/>
                </a:solidFill>
                <a:latin typeface="Josefin Sans Bold" panose="00000800000000000000"/>
              </a:rPr>
              <a:t>7</a:t>
            </a:r>
            <a:r>
              <a:rPr lang="en-US" sz="1600" dirty="0">
                <a:solidFill>
                  <a:srgbClr val="00B0F0"/>
                </a:solidFill>
                <a:latin typeface="Josefin Sans Bold" panose="00000800000000000000"/>
              </a:rPr>
              <a:t>.09.2023</a:t>
            </a:r>
            <a:endParaRPr lang="en-US" sz="1600" dirty="0">
              <a:solidFill>
                <a:srgbClr val="00B0F0"/>
              </a:solidFill>
              <a:latin typeface="Josefin Sans Bold" panose="0000080000000000000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1076</Words>
  <Application>WPS Presentation</Application>
  <PresentationFormat>Произвольный</PresentationFormat>
  <Paragraphs>48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Josefin Sans Bold</vt:lpstr>
      <vt:lpstr>Cinzel Bold</vt:lpstr>
      <vt:lpstr>Segoe UI Black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 Journal of Social Sciences and Humanities Research Fundamentals8</dc:title>
  <dc:creator>Пользователь</dc:creator>
  <cp:lastModifiedBy>Asadbek Abdusalomov</cp:lastModifiedBy>
  <cp:revision>9</cp:revision>
  <dcterms:created xsi:type="dcterms:W3CDTF">2006-08-16T00:00:00Z</dcterms:created>
  <dcterms:modified xsi:type="dcterms:W3CDTF">2023-09-27T17:28:01Z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4365B2C8353745B69379DC22CB0AD885_13</vt:lpwstr>
  </property>
  <property fmtid="{D5CDD505-2E9C-101B-9397-08002B2CF9AE}" pid="3" name="KSOProductBuildVer">
    <vt:lpwstr>1049-12.2.0.13215</vt:lpwstr>
  </property>
</Properties>
</file>